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513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77B15-1B5A-442C-A014-E60FD70B741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05" y="4473576"/>
            <a:ext cx="5504204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513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59711-9082-4AC8-AFDF-5D6C3E7FA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2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59711-9082-4AC8-AFDF-5D6C3E7FAF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5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3FDE5AB-7858-4990-932B-1583B9CDFB0E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EBB364-CEA2-4649-A4B4-32EAD570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1" y="168254"/>
            <a:ext cx="5958508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b="1" cap="small" dirty="0">
                <a:solidFill>
                  <a:schemeClr val="accent6">
                    <a:lumMod val="75000"/>
                  </a:schemeClr>
                </a:solidFill>
                <a:latin typeface="Baskerville Old Face" panose="02020602080505020303" pitchFamily="18" charset="0"/>
                <a:cs typeface="Times New Roman" pitchFamily="18" charset="0"/>
              </a:rPr>
              <a:t>Air &amp; Space Force </a:t>
            </a:r>
          </a:p>
          <a:p>
            <a:pPr algn="ctr">
              <a:lnSpc>
                <a:spcPct val="80000"/>
              </a:lnSpc>
            </a:pPr>
            <a:r>
              <a:rPr lang="en-US" sz="3200" b="1" cap="small" dirty="0">
                <a:solidFill>
                  <a:schemeClr val="accent6">
                    <a:lumMod val="75000"/>
                  </a:schemeClr>
                </a:solidFill>
                <a:latin typeface="Baskerville Old Face" panose="02020602080505020303" pitchFamily="18" charset="0"/>
                <a:cs typeface="Times New Roman" pitchFamily="18" charset="0"/>
              </a:rPr>
              <a:t>Victims’ Counsel (VC)</a:t>
            </a:r>
          </a:p>
          <a:p>
            <a:pPr algn="ctr">
              <a:lnSpc>
                <a:spcPct val="80000"/>
              </a:lnSpc>
            </a:pPr>
            <a:r>
              <a:rPr lang="en-US" sz="2800" b="1" cap="small" dirty="0">
                <a:solidFill>
                  <a:schemeClr val="bg2">
                    <a:lumMod val="25000"/>
                  </a:schemeClr>
                </a:solidFill>
                <a:latin typeface="Baskerville Old Face" panose="02020602080505020303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askerville Old Face" panose="02020602080505020303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88484" y="1219200"/>
            <a:ext cx="4341494" cy="5215069"/>
            <a:chOff x="4283684" y="1219200"/>
            <a:chExt cx="4341494" cy="5215069"/>
          </a:xfrm>
        </p:grpSpPr>
        <p:sp>
          <p:nvSpPr>
            <p:cNvPr id="5" name="TextBox 4"/>
            <p:cNvSpPr txBox="1"/>
            <p:nvPr/>
          </p:nvSpPr>
          <p:spPr>
            <a:xfrm>
              <a:off x="4283684" y="1219200"/>
              <a:ext cx="1752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00" b="1" cap="small" dirty="0">
                <a:solidFill>
                  <a:srgbClr val="B4DCFA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75018" y="6188048"/>
              <a:ext cx="21867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00" b="1" cap="small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23423" y="5274456"/>
              <a:ext cx="160175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200" b="1" cap="small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14" y="-30862"/>
            <a:ext cx="1805709" cy="18057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7581" y="1320983"/>
            <a:ext cx="654896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buFont typeface="Arial" pitchFamily="34" charset="0"/>
              <a:buChar char="•"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VCs do for 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assault </a:t>
            </a:r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domestic violence victims</a:t>
            </a:r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</a:t>
            </a:r>
            <a:r>
              <a:rPr lang="en-US" sz="15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confidential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legal advice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Advocate your voice and choice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 your rights &amp; privacy interests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Advise you on the investigation &amp; prosecution process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 you in interviews, hearings, and military trials</a:t>
            </a:r>
          </a:p>
          <a:p>
            <a:pPr marL="230188"/>
            <a:endParaRPr lang="en-US" sz="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188" indent="-230188">
              <a:buFont typeface="Arial" pitchFamily="34" charset="0"/>
              <a:buChar char="•"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does the VC work for?  </a:t>
            </a:r>
            <a:r>
              <a:rPr lang="en-US" sz="16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YOU!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VCs </a:t>
            </a:r>
            <a:r>
              <a:rPr lang="en-US" sz="15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</a:t>
            </a: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for anyone in your wing except you, and </a:t>
            </a:r>
            <a:r>
              <a:rPr lang="en-US" sz="15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influenced by the offender’s chain of command</a:t>
            </a:r>
          </a:p>
          <a:p>
            <a:pPr marL="339725" indent="-109538">
              <a:buFontTx/>
              <a:buChar char="-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VCs have an independent chain of command in Washington, DC</a:t>
            </a:r>
          </a:p>
          <a:p>
            <a:pPr marL="230188"/>
            <a:endParaRPr lang="en-US" sz="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188" indent="-230188">
              <a:buFont typeface="Arial" pitchFamily="34" charset="0"/>
              <a:buChar char="•"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your local VC, SARC, FAP, VWAP Coordinator or Base Legal Office to </a:t>
            </a:r>
            <a:r>
              <a:rPr lang="en-US" sz="1600" b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 a </a:t>
            </a:r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VC.</a:t>
            </a:r>
          </a:p>
          <a:p>
            <a:pPr marL="687388" lvl="1" indent="-230188">
              <a:buFont typeface="Arial" pitchFamily="34" charset="0"/>
              <a:buChar char="•"/>
            </a:pPr>
            <a:r>
              <a:rPr lang="en-US" sz="1500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Restricted Reports:  Go to the VC, SARC, Victim Advocate, Chaplain, or health care provider to ensure the report remains restricted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5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endParaRPr lang="en-US" sz="15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Kirtland VC Office</a:t>
            </a:r>
          </a:p>
          <a:p>
            <a:pPr marL="228600"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Wyoming Blvd</a:t>
            </a:r>
          </a:p>
          <a:p>
            <a:pPr marL="228600" algn="ctr"/>
            <a:r>
              <a:rPr lang="en-US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Bldg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20604, Suite D-19 (co-located with SARC)</a:t>
            </a:r>
          </a:p>
          <a:p>
            <a:pPr marL="228600"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Kirtland AFB, NM 87117</a:t>
            </a:r>
          </a:p>
          <a:p>
            <a:pPr marL="228600"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DSN:  246-2323; COMM:  (505) 846-2323 </a:t>
            </a:r>
            <a:b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Cell:  (202) 731-3192</a:t>
            </a:r>
          </a:p>
          <a:p>
            <a:pPr marL="742950" lvl="1" indent="-457200">
              <a:buFont typeface="Arial" pitchFamily="34" charset="0"/>
              <a:buChar char="•"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230" y="63607"/>
            <a:ext cx="8968509" cy="67056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28" b="11617"/>
          <a:stretch/>
        </p:blipFill>
        <p:spPr>
          <a:xfrm>
            <a:off x="7311658" y="4337282"/>
            <a:ext cx="1601755" cy="19738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328223" y="3724499"/>
            <a:ext cx="16517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Victims’ Counsel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Capt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Xinzhe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Zhang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39001" y="6293560"/>
            <a:ext cx="1740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Victims’ Paralegal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SSgt Laura-Ashley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Cofer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809" y="-21196"/>
            <a:ext cx="1793517" cy="177486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CB09F3D-23D9-0CD6-F928-E1529ED654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5553" y="1723855"/>
            <a:ext cx="1607860" cy="195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5555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4349</TotalTime>
  <Words>199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Baskerville Old Face</vt:lpstr>
      <vt:lpstr>Calibri</vt:lpstr>
      <vt:lpstr>Century Gothic</vt:lpstr>
      <vt:lpstr>Georgia</vt:lpstr>
      <vt:lpstr>Times New Roman</vt:lpstr>
      <vt:lpstr>Trebuchet MS</vt:lpstr>
      <vt:lpstr>Slipstream</vt:lpstr>
      <vt:lpstr>PowerPoint Presentation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Allison.DeVito</dc:creator>
  <cp:lastModifiedBy>COFER, LAURAASHLEY SSgt USAF AFGSC 377 ABW/JAJS</cp:lastModifiedBy>
  <cp:revision>72</cp:revision>
  <cp:lastPrinted>2021-02-24T18:05:00Z</cp:lastPrinted>
  <dcterms:created xsi:type="dcterms:W3CDTF">2013-05-30T14:40:18Z</dcterms:created>
  <dcterms:modified xsi:type="dcterms:W3CDTF">2022-09-03T16:27:06Z</dcterms:modified>
</cp:coreProperties>
</file>